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8" r:id="rId1"/>
    <p:sldMasterId id="2147484692" r:id="rId2"/>
  </p:sldMasterIdLst>
  <p:notesMasterIdLst>
    <p:notesMasterId r:id="rId12"/>
  </p:notesMasterIdLst>
  <p:handoutMasterIdLst>
    <p:handoutMasterId r:id="rId13"/>
  </p:handoutMasterIdLst>
  <p:sldIdLst>
    <p:sldId id="488" r:id="rId3"/>
    <p:sldId id="435" r:id="rId4"/>
    <p:sldId id="486" r:id="rId5"/>
    <p:sldId id="485" r:id="rId6"/>
    <p:sldId id="484" r:id="rId7"/>
    <p:sldId id="418" r:id="rId8"/>
    <p:sldId id="419" r:id="rId9"/>
    <p:sldId id="483" r:id="rId10"/>
    <p:sldId id="489" r:id="rId11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E5D67"/>
    <a:srgbClr val="0070C0"/>
    <a:srgbClr val="00275A"/>
    <a:srgbClr val="7B9941"/>
    <a:srgbClr val="463C42"/>
    <a:srgbClr val="DAD4D7"/>
    <a:srgbClr val="D09B2C"/>
    <a:srgbClr val="C0B4BB"/>
    <a:srgbClr val="B829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65" autoAdjust="0"/>
    <p:restoredTop sz="90033" autoAdjust="0"/>
  </p:normalViewPr>
  <p:slideViewPr>
    <p:cSldViewPr snapToObjects="1">
      <p:cViewPr>
        <p:scale>
          <a:sx n="80" d="100"/>
          <a:sy n="80" d="100"/>
        </p:scale>
        <p:origin x="-918" y="-72"/>
      </p:cViewPr>
      <p:guideLst>
        <p:guide orient="horz" pos="1048"/>
        <p:guide orient="horz" pos="300"/>
        <p:guide orient="horz" pos="4110"/>
        <p:guide pos="2880"/>
        <p:guide pos="5556"/>
        <p:guide pos="201"/>
        <p:guide pos="3470"/>
        <p:guide pos="3530"/>
      </p:guideLst>
    </p:cSldViewPr>
  </p:slideViewPr>
  <p:outlineViewPr>
    <p:cViewPr>
      <p:scale>
        <a:sx n="33" d="100"/>
        <a:sy n="33" d="100"/>
      </p:scale>
      <p:origin x="0" y="45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3" d="100"/>
          <a:sy n="73" d="100"/>
        </p:scale>
        <p:origin x="-2076" y="-102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955" cy="49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45" y="1"/>
            <a:ext cx="2945955" cy="49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052"/>
            <a:ext cx="2945955" cy="49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45" y="9378052"/>
            <a:ext cx="2945955" cy="49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EB5B48-3721-4628-8EE6-20154B3DD3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7513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955" cy="49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45" y="1"/>
            <a:ext cx="2945955" cy="49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63" y="4689843"/>
            <a:ext cx="5437550" cy="444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052"/>
            <a:ext cx="2945955" cy="49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45" y="9378052"/>
            <a:ext cx="2945955" cy="49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87B3F3-E8E6-4B27-B402-890287744F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9648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3348996-3660-4378-BECA-B5EF3E35379F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323850" y="304800"/>
            <a:ext cx="5184775" cy="341313"/>
          </a:xfrm>
          <a:prstGeom prst="rect">
            <a:avLst/>
          </a:prstGeom>
          <a:solidFill>
            <a:srgbClr val="00387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6" descr="CDP_mar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2288" y="304800"/>
            <a:ext cx="321786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8755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547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1678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323850" y="304800"/>
            <a:ext cx="5184775" cy="341313"/>
          </a:xfrm>
          <a:prstGeom prst="rect">
            <a:avLst/>
          </a:prstGeom>
          <a:solidFill>
            <a:srgbClr val="00387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6" descr="CDP_mar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2288" y="304800"/>
            <a:ext cx="321786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87553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4312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7958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0093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9399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569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651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473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4312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682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5477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167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795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009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939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56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651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473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68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15/09/2010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15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9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15/09/2010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60C7C-5E67-4F1F-97A4-4055B73D4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15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3" r:id="rId1"/>
    <p:sldLayoutId id="2147484694" r:id="rId2"/>
    <p:sldLayoutId id="2147484695" r:id="rId3"/>
    <p:sldLayoutId id="2147484696" r:id="rId4"/>
    <p:sldLayoutId id="2147484697" r:id="rId5"/>
    <p:sldLayoutId id="2147484698" r:id="rId6"/>
    <p:sldLayoutId id="2147484699" r:id="rId7"/>
    <p:sldLayoutId id="2147484700" r:id="rId8"/>
    <p:sldLayoutId id="2147484701" r:id="rId9"/>
    <p:sldLayoutId id="2147484702" r:id="rId10"/>
    <p:sldLayoutId id="21474847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latin typeface="Arial Narrow" pitchFamily="34" charset="0"/>
              </a:rPr>
              <a:t>EN İYİ UYGULAMALAR KİTAPÇIĞI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Şubat 2012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23849" y="230287"/>
            <a:ext cx="8501063" cy="606425"/>
          </a:xfrm>
          <a:prstGeom prst="rect">
            <a:avLst/>
          </a:prstGeom>
          <a:solidFill>
            <a:srgbClr val="007DC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46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4"/>
          <p:cNvSpPr txBox="1">
            <a:spLocks noChangeArrowheads="1"/>
          </p:cNvSpPr>
          <p:nvPr/>
        </p:nvSpPr>
        <p:spPr bwMode="auto">
          <a:xfrm>
            <a:off x="323850" y="1196752"/>
            <a:ext cx="8501063" cy="511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55600" indent="-355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/>
            <a:r>
              <a:rPr lang="tr-TR" sz="2400" dirty="0" smtClean="0">
                <a:solidFill>
                  <a:srgbClr val="002147"/>
                </a:solidFill>
                <a:latin typeface="Arial Narrow" pitchFamily="34" charset="0"/>
              </a:rPr>
              <a:t>2011’in ikinci yarısında, CDP Türkiye  İngiliz Hükümeti Refah Fonu’ndan aldığı destek ile yeni bir proje başlattı. </a:t>
            </a:r>
          </a:p>
          <a:p>
            <a:pPr eaLnBrk="1" hangingPunct="1">
              <a:buFont typeface="Arial" pitchFamily="34" charset="0"/>
              <a:buChar char="•"/>
            </a:pPr>
            <a:endParaRPr lang="tr-TR" sz="2400" dirty="0">
              <a:solidFill>
                <a:srgbClr val="002147"/>
              </a:solidFill>
              <a:latin typeface="Arial Narrow" pitchFamily="34" charset="0"/>
            </a:endParaRPr>
          </a:p>
          <a:p>
            <a:pPr marL="0" indent="0" eaLnBrk="1" hangingPunct="1"/>
            <a:r>
              <a:rPr lang="tr-TR" sz="2400" b="1" dirty="0" smtClean="0">
                <a:solidFill>
                  <a:srgbClr val="002147"/>
                </a:solidFill>
                <a:latin typeface="Arial Narrow" pitchFamily="34" charset="0"/>
              </a:rPr>
              <a:t>Amaç: </a:t>
            </a:r>
            <a:r>
              <a:rPr lang="tr-TR" sz="2400" dirty="0" smtClean="0">
                <a:solidFill>
                  <a:srgbClr val="002147"/>
                </a:solidFill>
                <a:latin typeface="Arial Narrow" pitchFamily="34" charset="0"/>
              </a:rPr>
              <a:t>Sera gazı salımı yüksek olan sektörlerden CDP’ye gönüllü katılımlarının arttırılması</a:t>
            </a:r>
          </a:p>
          <a:p>
            <a:pPr marL="0" indent="0" eaLnBrk="1" hangingPunct="1"/>
            <a:endParaRPr lang="tr-TR" sz="2400" dirty="0">
              <a:solidFill>
                <a:srgbClr val="002147"/>
              </a:solidFill>
              <a:latin typeface="Arial Narrow" pitchFamily="34" charset="0"/>
            </a:endParaRPr>
          </a:p>
          <a:p>
            <a:pPr marL="0" indent="0" eaLnBrk="1" hangingPunct="1"/>
            <a:r>
              <a:rPr lang="tr-TR" sz="2400" b="1" dirty="0" smtClean="0">
                <a:solidFill>
                  <a:srgbClr val="002147"/>
                </a:solidFill>
                <a:latin typeface="Arial Narrow" pitchFamily="34" charset="0"/>
              </a:rPr>
              <a:t>Öncelikli sektörler: (i) </a:t>
            </a:r>
            <a:r>
              <a:rPr lang="tr-TR" sz="2400" dirty="0" smtClean="0">
                <a:solidFill>
                  <a:srgbClr val="002147"/>
                </a:solidFill>
                <a:latin typeface="Arial Narrow" pitchFamily="34" charset="0"/>
              </a:rPr>
              <a:t>enerji, </a:t>
            </a:r>
            <a:r>
              <a:rPr lang="tr-TR" sz="2400" b="1" dirty="0" smtClean="0">
                <a:solidFill>
                  <a:srgbClr val="002147"/>
                </a:solidFill>
                <a:latin typeface="Arial Narrow" pitchFamily="34" charset="0"/>
              </a:rPr>
              <a:t>(ii) </a:t>
            </a:r>
            <a:r>
              <a:rPr lang="tr-TR" sz="2400" dirty="0" smtClean="0">
                <a:solidFill>
                  <a:srgbClr val="002147"/>
                </a:solidFill>
                <a:latin typeface="Arial Narrow" pitchFamily="34" charset="0"/>
              </a:rPr>
              <a:t>malzeme, ve </a:t>
            </a:r>
            <a:r>
              <a:rPr lang="tr-TR" sz="2400" b="1" dirty="0" smtClean="0">
                <a:solidFill>
                  <a:srgbClr val="002147"/>
                </a:solidFill>
                <a:latin typeface="Arial Narrow" pitchFamily="34" charset="0"/>
              </a:rPr>
              <a:t>(iii) </a:t>
            </a:r>
            <a:r>
              <a:rPr lang="tr-TR" sz="2400" dirty="0" smtClean="0">
                <a:solidFill>
                  <a:srgbClr val="002147"/>
                </a:solidFill>
                <a:latin typeface="Arial Narrow" pitchFamily="34" charset="0"/>
              </a:rPr>
              <a:t>tüketici ürünleri </a:t>
            </a:r>
          </a:p>
          <a:p>
            <a:pPr marL="0" indent="0" eaLnBrk="1" hangingPunct="1"/>
            <a:endParaRPr lang="tr-TR" sz="2400" dirty="0" smtClean="0">
              <a:solidFill>
                <a:srgbClr val="002147"/>
              </a:solidFill>
              <a:latin typeface="Arial Narrow" pitchFamily="34" charset="0"/>
            </a:endParaRPr>
          </a:p>
          <a:p>
            <a:pPr marL="0" indent="0" eaLnBrk="1" hangingPunct="1"/>
            <a:r>
              <a:rPr lang="tr-TR" sz="2400" b="1" dirty="0" smtClean="0">
                <a:solidFill>
                  <a:srgbClr val="002147"/>
                </a:solidFill>
                <a:latin typeface="Arial Narrow" pitchFamily="34" charset="0"/>
              </a:rPr>
              <a:t>Malzeme sektörü 2012 yılı için odak olarak seçildi: </a:t>
            </a:r>
            <a:endParaRPr lang="tr-TR" sz="2400" dirty="0" smtClean="0">
              <a:solidFill>
                <a:srgbClr val="002147"/>
              </a:solidFill>
              <a:latin typeface="Arial Narrow" pitchFamily="34" charset="0"/>
            </a:endParaRPr>
          </a:p>
          <a:p>
            <a:pPr marL="730250" lvl="1" indent="-342900" eaLnBrk="1" hangingPunct="1">
              <a:buFontTx/>
              <a:buChar char="-"/>
            </a:pPr>
            <a:r>
              <a:rPr lang="tr-TR" sz="2400" dirty="0" smtClean="0">
                <a:solidFill>
                  <a:srgbClr val="002147"/>
                </a:solidFill>
                <a:latin typeface="Arial Narrow" pitchFamily="34" charset="0"/>
              </a:rPr>
              <a:t>kimyevi maddeler</a:t>
            </a:r>
          </a:p>
          <a:p>
            <a:pPr marL="730250" lvl="1" indent="-342900" eaLnBrk="1" hangingPunct="1">
              <a:buFontTx/>
              <a:buChar char="-"/>
            </a:pPr>
            <a:r>
              <a:rPr lang="tr-TR" sz="2400" dirty="0" smtClean="0">
                <a:solidFill>
                  <a:srgbClr val="002147"/>
                </a:solidFill>
                <a:latin typeface="Arial Narrow" pitchFamily="34" charset="0"/>
              </a:rPr>
              <a:t>inşaat malzemeleri</a:t>
            </a:r>
          </a:p>
          <a:p>
            <a:pPr marL="730250" lvl="1" indent="-342900" eaLnBrk="1" hangingPunct="1">
              <a:buFontTx/>
              <a:buChar char="-"/>
            </a:pPr>
            <a:r>
              <a:rPr lang="tr-TR" sz="2400" dirty="0" smtClean="0">
                <a:solidFill>
                  <a:srgbClr val="002147"/>
                </a:solidFill>
                <a:latin typeface="Arial Narrow" pitchFamily="34" charset="0"/>
              </a:rPr>
              <a:t>demir çelik</a:t>
            </a:r>
            <a:endParaRPr lang="en-GB" sz="2400" dirty="0">
              <a:solidFill>
                <a:srgbClr val="88898C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2400" b="1" dirty="0">
              <a:solidFill>
                <a:srgbClr val="88898C"/>
              </a:solidFill>
              <a:latin typeface="Arial Narrow" pitchFamily="34" charset="0"/>
            </a:endParaRPr>
          </a:p>
        </p:txBody>
      </p:sp>
      <p:sp>
        <p:nvSpPr>
          <p:cNvPr id="48132" name="Rectangle 4"/>
          <p:cNvSpPr txBox="1">
            <a:spLocks noChangeArrowheads="1"/>
          </p:cNvSpPr>
          <p:nvPr/>
        </p:nvSpPr>
        <p:spPr bwMode="auto">
          <a:xfrm>
            <a:off x="323849" y="230287"/>
            <a:ext cx="8501063" cy="606425"/>
          </a:xfrm>
          <a:prstGeom prst="rect">
            <a:avLst/>
          </a:prstGeom>
          <a:solidFill>
            <a:srgbClr val="007DC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 Narrow" pitchFamily="34" charset="0"/>
              </a:rPr>
              <a:t>CDP’ye</a:t>
            </a:r>
            <a:r>
              <a:rPr lang="en-US" sz="28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  <a:latin typeface="Arial Narrow" pitchFamily="34" charset="0"/>
              </a:rPr>
              <a:t>gönüllü katılımın arttırılması</a:t>
            </a: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4"/>
          <p:cNvSpPr txBox="1">
            <a:spLocks noChangeArrowheads="1"/>
          </p:cNvSpPr>
          <p:nvPr/>
        </p:nvSpPr>
        <p:spPr bwMode="auto">
          <a:xfrm>
            <a:off x="323850" y="302295"/>
            <a:ext cx="8596313" cy="606425"/>
          </a:xfrm>
          <a:prstGeom prst="rect">
            <a:avLst/>
          </a:prstGeom>
          <a:solidFill>
            <a:srgbClr val="007DC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Arial Narrow" pitchFamily="34" charset="0"/>
              </a:rPr>
              <a:t> En İyi Uygulamalar Kitapçığı </a:t>
            </a: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23850" y="1196752"/>
            <a:ext cx="8501063" cy="511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55600" indent="-355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buFont typeface="Arial" pitchFamily="34" charset="0"/>
              <a:buChar char="•"/>
            </a:pPr>
            <a:endParaRPr lang="tr-TR" sz="2400" dirty="0" smtClean="0">
              <a:solidFill>
                <a:srgbClr val="88898C"/>
              </a:solidFill>
              <a:latin typeface="Arial Narrow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tr-TR" sz="2400" dirty="0" smtClean="0">
                <a:latin typeface="Arial Narrow" pitchFamily="34" charset="0"/>
              </a:rPr>
              <a:t>Global 500 malzeme </a:t>
            </a:r>
            <a:r>
              <a:rPr lang="tr-TR" sz="2400" dirty="0">
                <a:latin typeface="Arial Narrow" pitchFamily="34" charset="0"/>
              </a:rPr>
              <a:t>s</a:t>
            </a:r>
            <a:r>
              <a:rPr lang="tr-TR" sz="2400" dirty="0" smtClean="0">
                <a:latin typeface="Arial Narrow" pitchFamily="34" charset="0"/>
              </a:rPr>
              <a:t>ektörü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tr-TR" sz="2400" dirty="0" smtClean="0">
              <a:latin typeface="Arial Narrow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tr-TR" sz="2400" dirty="0" smtClean="0">
                <a:latin typeface="Arial Narrow" pitchFamily="34" charset="0"/>
              </a:rPr>
              <a:t>Türkiye’de </a:t>
            </a:r>
            <a:r>
              <a:rPr lang="tr-TR" sz="2400" dirty="0">
                <a:latin typeface="Arial Narrow" pitchFamily="34" charset="0"/>
              </a:rPr>
              <a:t>m</a:t>
            </a:r>
            <a:r>
              <a:rPr lang="tr-TR" sz="2400" dirty="0" smtClean="0">
                <a:latin typeface="Arial Narrow" pitchFamily="34" charset="0"/>
              </a:rPr>
              <a:t>alzeme sektörü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tr-TR" sz="2400" dirty="0">
              <a:latin typeface="Arial Narrow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tr-TR" sz="2400" dirty="0" smtClean="0">
                <a:latin typeface="Arial Narrow" pitchFamily="34" charset="0"/>
              </a:rPr>
              <a:t>Yüksek performans gösteren şirketler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tr-TR" sz="2400" dirty="0">
              <a:latin typeface="Arial Narrow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tr-TR" sz="2400" dirty="0" smtClean="0">
                <a:latin typeface="Arial Narrow" pitchFamily="34" charset="0"/>
              </a:rPr>
              <a:t>En iyi uygulama ipuçları ve örnek çalışmalar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tr-TR" sz="2400" dirty="0">
              <a:latin typeface="Arial Narrow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tr-TR" sz="2400" dirty="0" smtClean="0">
                <a:latin typeface="Arial Narrow" pitchFamily="34" charset="0"/>
              </a:rPr>
              <a:t>Türkiye’deki şirketler için riskler ve fırsatlar</a:t>
            </a:r>
          </a:p>
        </p:txBody>
      </p:sp>
    </p:spTree>
    <p:extLst>
      <p:ext uri="{BB962C8B-B14F-4D97-AF65-F5344CB8AC3E}">
        <p14:creationId xmlns:p14="http://schemas.microsoft.com/office/powerpoint/2010/main" xmlns="" val="378439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4"/>
          <p:cNvSpPr txBox="1">
            <a:spLocks noChangeArrowheads="1"/>
          </p:cNvSpPr>
          <p:nvPr/>
        </p:nvSpPr>
        <p:spPr bwMode="auto">
          <a:xfrm>
            <a:off x="323850" y="302295"/>
            <a:ext cx="8596313" cy="606425"/>
          </a:xfrm>
          <a:prstGeom prst="rect">
            <a:avLst/>
          </a:prstGeom>
          <a:solidFill>
            <a:srgbClr val="007DC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Arial Narrow" pitchFamily="34" charset="0"/>
              </a:rPr>
              <a:t> Global 500 malzeme sektörü</a:t>
            </a: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2980" y="1035096"/>
            <a:ext cx="6049220" cy="570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48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4"/>
          <p:cNvSpPr txBox="1">
            <a:spLocks noChangeArrowheads="1"/>
          </p:cNvSpPr>
          <p:nvPr/>
        </p:nvSpPr>
        <p:spPr bwMode="auto">
          <a:xfrm>
            <a:off x="323850" y="302295"/>
            <a:ext cx="8596313" cy="606425"/>
          </a:xfrm>
          <a:prstGeom prst="rect">
            <a:avLst/>
          </a:prstGeom>
          <a:solidFill>
            <a:srgbClr val="007DC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Arial Narrow" pitchFamily="34" charset="0"/>
              </a:rPr>
              <a:t> Türkiye’de malzeme sektörü</a:t>
            </a: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23850" y="1196752"/>
            <a:ext cx="8501063" cy="511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55600" indent="-355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/>
            <a:r>
              <a:rPr lang="tr-TR" sz="2400" dirty="0" smtClean="0">
                <a:latin typeface="Arial Narrow" pitchFamily="34" charset="0"/>
              </a:rPr>
              <a:t>Fortune 500 (2010 ilk 200), Capital 500 (2011 ilk 200) ve IMKB 2012/1Ç:</a:t>
            </a:r>
          </a:p>
          <a:p>
            <a:pPr marL="730250" lvl="1" indent="-342900" eaLnBrk="1" hangingPunct="1">
              <a:buFont typeface="Arial" pitchFamily="34" charset="0"/>
              <a:buChar char="•"/>
            </a:pPr>
            <a:endParaRPr lang="tr-TR" sz="1200" dirty="0" smtClean="0">
              <a:latin typeface="Arial Narrow" pitchFamily="34" charset="0"/>
            </a:endParaRPr>
          </a:p>
          <a:p>
            <a:pPr marL="730250" lvl="1" indent="-342900" eaLnBrk="1" hangingPunct="1">
              <a:buFont typeface="Arial" pitchFamily="34" charset="0"/>
              <a:buChar char="•"/>
            </a:pPr>
            <a:r>
              <a:rPr lang="tr-TR" sz="2400" dirty="0" smtClean="0">
                <a:latin typeface="Arial Narrow" pitchFamily="34" charset="0"/>
              </a:rPr>
              <a:t>18 demir-çelik</a:t>
            </a:r>
          </a:p>
          <a:p>
            <a:pPr marL="730250" lvl="1" indent="-342900" eaLnBrk="1" hangingPunct="1">
              <a:buFont typeface="Arial" pitchFamily="34" charset="0"/>
              <a:buChar char="•"/>
            </a:pPr>
            <a:r>
              <a:rPr lang="tr-TR" sz="2400" dirty="0" smtClean="0">
                <a:latin typeface="Arial Narrow" pitchFamily="34" charset="0"/>
              </a:rPr>
              <a:t>12 kimyevi maddeler</a:t>
            </a:r>
          </a:p>
          <a:p>
            <a:pPr marL="730250" lvl="1" indent="-342900" eaLnBrk="1" hangingPunct="1">
              <a:buFont typeface="Arial" pitchFamily="34" charset="0"/>
              <a:buChar char="•"/>
            </a:pPr>
            <a:r>
              <a:rPr lang="tr-TR" sz="2400" dirty="0" smtClean="0">
                <a:latin typeface="Arial Narrow" pitchFamily="34" charset="0"/>
              </a:rPr>
              <a:t>11 çimento üretim </a:t>
            </a:r>
          </a:p>
          <a:p>
            <a:pPr marL="730250" lvl="1" indent="-342900" eaLnBrk="1" hangingPunct="1">
              <a:buFont typeface="Arial" pitchFamily="34" charset="0"/>
              <a:buChar char="•"/>
            </a:pPr>
            <a:endParaRPr lang="tr-TR" sz="2400" dirty="0" smtClean="0">
              <a:latin typeface="Arial Narrow" pitchFamily="34" charset="0"/>
            </a:endParaRPr>
          </a:p>
          <a:p>
            <a:pPr marL="730250" lvl="1" indent="-342900" eaLnBrk="1" hangingPunct="1">
              <a:buFont typeface="Arial" pitchFamily="34" charset="0"/>
              <a:buChar char="•"/>
            </a:pPr>
            <a:endParaRPr lang="tr-TR" sz="2400" dirty="0">
              <a:latin typeface="Arial Narrow" pitchFamily="34" charset="0"/>
            </a:endParaRPr>
          </a:p>
          <a:p>
            <a:pPr marL="342900" indent="-342900" eaLnBrk="1" hangingPunct="1">
              <a:buFontTx/>
              <a:buChar char="-"/>
            </a:pPr>
            <a:r>
              <a:rPr lang="tr-TR" sz="2400" dirty="0" smtClean="0">
                <a:latin typeface="Arial Narrow" pitchFamily="34" charset="0"/>
              </a:rPr>
              <a:t>Çevresel risk yönetimine ilişkin genel bir hassasiyet  (ISO 14001)</a:t>
            </a:r>
          </a:p>
          <a:p>
            <a:pPr marL="342900" indent="-342900" eaLnBrk="1" hangingPunct="1">
              <a:buFontTx/>
              <a:buChar char="-"/>
            </a:pPr>
            <a:endParaRPr lang="tr-TR" sz="2400" dirty="0" smtClean="0">
              <a:latin typeface="Arial Narrow" pitchFamily="34" charset="0"/>
            </a:endParaRPr>
          </a:p>
          <a:p>
            <a:pPr marL="342900" indent="-342900" eaLnBrk="1" hangingPunct="1">
              <a:buFontTx/>
              <a:buChar char="-"/>
            </a:pPr>
            <a:r>
              <a:rPr lang="tr-TR" sz="2400" dirty="0" smtClean="0">
                <a:latin typeface="Arial Narrow" pitchFamily="34" charset="0"/>
              </a:rPr>
              <a:t>Düşük düzeyde raporlama ve saydamlık </a:t>
            </a:r>
          </a:p>
          <a:p>
            <a:pPr marL="342900" indent="-342900" eaLnBrk="1" hangingPunct="1">
              <a:buFontTx/>
              <a:buChar char="-"/>
            </a:pPr>
            <a:endParaRPr lang="tr-TR" sz="2400" b="1" dirty="0">
              <a:latin typeface="Arial Narrow" pitchFamily="34" charset="0"/>
            </a:endParaRPr>
          </a:p>
          <a:p>
            <a:pPr marL="342900" indent="-342900" eaLnBrk="1" hangingPunct="1">
              <a:buFontTx/>
              <a:buChar char="-"/>
            </a:pPr>
            <a:r>
              <a:rPr lang="tr-TR" sz="2400" dirty="0" smtClean="0">
                <a:latin typeface="Arial Narrow" pitchFamily="34" charset="0"/>
              </a:rPr>
              <a:t>Yasal düzenlemelerin yüksek etkisi</a:t>
            </a:r>
          </a:p>
          <a:p>
            <a:pPr marL="342900" indent="-342900" eaLnBrk="1" hangingPunct="1">
              <a:buFontTx/>
              <a:buChar char="-"/>
            </a:pPr>
            <a:endParaRPr lang="tr-TR" sz="2400" dirty="0">
              <a:latin typeface="Arial Narrow" pitchFamily="34" charset="0"/>
            </a:endParaRPr>
          </a:p>
          <a:p>
            <a:pPr marL="342900" indent="-342900" eaLnBrk="1" hangingPunct="1">
              <a:buFontTx/>
              <a:buChar char="-"/>
            </a:pPr>
            <a:r>
              <a:rPr lang="tr-TR" sz="2400" dirty="0" smtClean="0">
                <a:latin typeface="Arial Narrow" pitchFamily="34" charset="0"/>
              </a:rPr>
              <a:t>Emisyon ölçümleri yapılıyor, fakat doğrulanmıyor</a:t>
            </a:r>
          </a:p>
          <a:p>
            <a:pPr marL="0" indent="0" eaLnBrk="1" hangingPunct="1"/>
            <a:endParaRPr lang="en-US" sz="2400" dirty="0">
              <a:solidFill>
                <a:srgbClr val="8889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91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4"/>
          <p:cNvSpPr txBox="1">
            <a:spLocks noChangeArrowheads="1"/>
          </p:cNvSpPr>
          <p:nvPr/>
        </p:nvSpPr>
        <p:spPr bwMode="auto">
          <a:xfrm>
            <a:off x="323850" y="302295"/>
            <a:ext cx="8596313" cy="606425"/>
          </a:xfrm>
          <a:prstGeom prst="rect">
            <a:avLst/>
          </a:prstGeom>
          <a:solidFill>
            <a:srgbClr val="007DC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Arial Narrow" pitchFamily="34" charset="0"/>
              </a:rPr>
              <a:t> Yüksek performans gösteren şirketler</a:t>
            </a: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404016"/>
            <a:ext cx="8244408" cy="4905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4"/>
          <p:cNvSpPr txBox="1">
            <a:spLocks noChangeArrowheads="1"/>
          </p:cNvSpPr>
          <p:nvPr/>
        </p:nvSpPr>
        <p:spPr bwMode="auto">
          <a:xfrm>
            <a:off x="267442" y="188640"/>
            <a:ext cx="8568630" cy="606425"/>
          </a:xfrm>
          <a:prstGeom prst="rect">
            <a:avLst/>
          </a:prstGeom>
          <a:solidFill>
            <a:srgbClr val="007DC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Arial Narrow" pitchFamily="34" charset="0"/>
              </a:rPr>
              <a:t> En iyi uygulama ipuçları ve örnek çalışmalar</a:t>
            </a: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5300" name="Rectangle 4"/>
          <p:cNvSpPr txBox="1">
            <a:spLocks noChangeArrowheads="1"/>
          </p:cNvSpPr>
          <p:nvPr/>
        </p:nvSpPr>
        <p:spPr bwMode="auto">
          <a:xfrm>
            <a:off x="323850" y="981224"/>
            <a:ext cx="8435975" cy="463550"/>
          </a:xfrm>
          <a:prstGeom prst="rect">
            <a:avLst/>
          </a:prstGeom>
          <a:solidFill>
            <a:srgbClr val="6E5D6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8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latin typeface="Arial Narrow" pitchFamily="34" charset="0"/>
              </a:rPr>
              <a:t>Y</a:t>
            </a:r>
            <a:r>
              <a:rPr lang="tr-TR" sz="2800" b="1" dirty="0" smtClean="0">
                <a:solidFill>
                  <a:schemeClr val="bg1"/>
                </a:solidFill>
                <a:latin typeface="Arial Narrow" pitchFamily="34" charset="0"/>
              </a:rPr>
              <a:t>önetim</a:t>
            </a: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5301" name="Rectangle 4"/>
          <p:cNvSpPr txBox="1">
            <a:spLocks noChangeArrowheads="1"/>
          </p:cNvSpPr>
          <p:nvPr/>
        </p:nvSpPr>
        <p:spPr bwMode="auto">
          <a:xfrm>
            <a:off x="600075" y="1517799"/>
            <a:ext cx="8159750" cy="287337"/>
          </a:xfrm>
          <a:prstGeom prst="rect">
            <a:avLst/>
          </a:prstGeom>
          <a:solidFill>
            <a:srgbClr val="DAD4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000" dirty="0">
                <a:solidFill>
                  <a:srgbClr val="463C42"/>
                </a:solidFill>
                <a:latin typeface="Arial Narrow" pitchFamily="34" charset="0"/>
              </a:rPr>
              <a:t>  1.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Yönetişim</a:t>
            </a:r>
            <a:endParaRPr lang="en-US" sz="2000" dirty="0">
              <a:solidFill>
                <a:srgbClr val="463C42"/>
              </a:solidFill>
              <a:latin typeface="Arial Narrow" pitchFamily="34" charset="0"/>
            </a:endParaRPr>
          </a:p>
        </p:txBody>
      </p:sp>
      <p:sp>
        <p:nvSpPr>
          <p:cNvPr id="55302" name="Rectangle 4"/>
          <p:cNvSpPr txBox="1">
            <a:spLocks noChangeArrowheads="1"/>
          </p:cNvSpPr>
          <p:nvPr/>
        </p:nvSpPr>
        <p:spPr bwMode="auto">
          <a:xfrm>
            <a:off x="611188" y="1878161"/>
            <a:ext cx="8159750" cy="287338"/>
          </a:xfrm>
          <a:prstGeom prst="rect">
            <a:avLst/>
          </a:prstGeom>
          <a:solidFill>
            <a:srgbClr val="DAD4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000" dirty="0">
                <a:solidFill>
                  <a:srgbClr val="463C42"/>
                </a:solidFill>
                <a:latin typeface="Arial Narrow" pitchFamily="34" charset="0"/>
              </a:rPr>
              <a:t>  2.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Strateji</a:t>
            </a:r>
            <a:endParaRPr lang="en-US" sz="2000" dirty="0">
              <a:solidFill>
                <a:srgbClr val="463C42"/>
              </a:solidFill>
              <a:latin typeface="Arial Narrow" pitchFamily="34" charset="0"/>
            </a:endParaRPr>
          </a:p>
        </p:txBody>
      </p:sp>
      <p:sp>
        <p:nvSpPr>
          <p:cNvPr id="55303" name="Rectangle 4"/>
          <p:cNvSpPr txBox="1">
            <a:spLocks noChangeArrowheads="1"/>
          </p:cNvSpPr>
          <p:nvPr/>
        </p:nvSpPr>
        <p:spPr bwMode="auto">
          <a:xfrm>
            <a:off x="611188" y="2236936"/>
            <a:ext cx="8159750" cy="288925"/>
          </a:xfrm>
          <a:prstGeom prst="rect">
            <a:avLst/>
          </a:prstGeom>
          <a:solidFill>
            <a:srgbClr val="DAD4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000" dirty="0">
                <a:solidFill>
                  <a:srgbClr val="463C42"/>
                </a:solidFill>
                <a:latin typeface="Arial Narrow" pitchFamily="34" charset="0"/>
              </a:rPr>
              <a:t>  3.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Hedefler ve İnisiyatifler</a:t>
            </a:r>
            <a:endParaRPr lang="en-US" sz="2000" dirty="0">
              <a:solidFill>
                <a:srgbClr val="463C42"/>
              </a:solidFill>
              <a:latin typeface="Arial Narrow" pitchFamily="34" charset="0"/>
            </a:endParaRPr>
          </a:p>
        </p:txBody>
      </p:sp>
      <p:sp>
        <p:nvSpPr>
          <p:cNvPr id="55304" name="Rectangle 4"/>
          <p:cNvSpPr txBox="1">
            <a:spLocks noChangeArrowheads="1"/>
          </p:cNvSpPr>
          <p:nvPr/>
        </p:nvSpPr>
        <p:spPr bwMode="auto">
          <a:xfrm>
            <a:off x="611188" y="2597299"/>
            <a:ext cx="8159750" cy="288925"/>
          </a:xfrm>
          <a:prstGeom prst="rect">
            <a:avLst/>
          </a:prstGeom>
          <a:solidFill>
            <a:srgbClr val="DAD4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000" dirty="0">
                <a:solidFill>
                  <a:srgbClr val="463C42"/>
                </a:solidFill>
                <a:latin typeface="Arial Narrow" pitchFamily="34" charset="0"/>
              </a:rPr>
              <a:t>  4.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Yayınlar</a:t>
            </a:r>
            <a:endParaRPr lang="en-US" sz="2000" dirty="0">
              <a:solidFill>
                <a:srgbClr val="463C42"/>
              </a:solidFill>
              <a:latin typeface="Arial Narrow" pitchFamily="34" charset="0"/>
            </a:endParaRPr>
          </a:p>
        </p:txBody>
      </p:sp>
      <p:sp>
        <p:nvSpPr>
          <p:cNvPr id="55305" name="Rectangle 4"/>
          <p:cNvSpPr txBox="1">
            <a:spLocks noChangeArrowheads="1"/>
          </p:cNvSpPr>
          <p:nvPr/>
        </p:nvSpPr>
        <p:spPr bwMode="auto">
          <a:xfrm>
            <a:off x="323850" y="2957661"/>
            <a:ext cx="8435975" cy="465138"/>
          </a:xfrm>
          <a:prstGeom prst="rect">
            <a:avLst/>
          </a:prstGeom>
          <a:solidFill>
            <a:srgbClr val="6E5D6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8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  <a:latin typeface="Arial Narrow" pitchFamily="34" charset="0"/>
              </a:rPr>
              <a:t>Riskler </a:t>
            </a:r>
            <a:r>
              <a:rPr lang="en-GB" sz="2800" b="1" dirty="0" smtClean="0">
                <a:solidFill>
                  <a:schemeClr val="bg1"/>
                </a:solidFill>
                <a:latin typeface="Arial Narrow" pitchFamily="34" charset="0"/>
              </a:rPr>
              <a:t>&amp; </a:t>
            </a:r>
            <a:r>
              <a:rPr lang="tr-TR" sz="2800" b="1" dirty="0" smtClean="0">
                <a:solidFill>
                  <a:schemeClr val="bg1"/>
                </a:solidFill>
                <a:latin typeface="Arial Narrow" pitchFamily="34" charset="0"/>
              </a:rPr>
              <a:t>Fırsatlar</a:t>
            </a: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5306" name="Rectangle 4"/>
          <p:cNvSpPr txBox="1">
            <a:spLocks noChangeArrowheads="1"/>
          </p:cNvSpPr>
          <p:nvPr/>
        </p:nvSpPr>
        <p:spPr bwMode="auto">
          <a:xfrm>
            <a:off x="600075" y="3500586"/>
            <a:ext cx="8159750" cy="288925"/>
          </a:xfrm>
          <a:prstGeom prst="rect">
            <a:avLst/>
          </a:prstGeom>
          <a:solidFill>
            <a:srgbClr val="DAD4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000" dirty="0">
                <a:solidFill>
                  <a:srgbClr val="463C42"/>
                </a:solidFill>
                <a:latin typeface="Arial Narrow" pitchFamily="34" charset="0"/>
              </a:rPr>
              <a:t>  5.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İklim Değişikliği Riskleri</a:t>
            </a:r>
            <a:endParaRPr lang="en-US" sz="2000" dirty="0">
              <a:solidFill>
                <a:srgbClr val="463C42"/>
              </a:solidFill>
              <a:latin typeface="Arial Narrow" pitchFamily="34" charset="0"/>
            </a:endParaRPr>
          </a:p>
        </p:txBody>
      </p:sp>
      <p:sp>
        <p:nvSpPr>
          <p:cNvPr id="55307" name="Rectangle 4"/>
          <p:cNvSpPr txBox="1">
            <a:spLocks noChangeArrowheads="1"/>
          </p:cNvSpPr>
          <p:nvPr/>
        </p:nvSpPr>
        <p:spPr bwMode="auto">
          <a:xfrm>
            <a:off x="611188" y="3854599"/>
            <a:ext cx="8159750" cy="287337"/>
          </a:xfrm>
          <a:prstGeom prst="rect">
            <a:avLst/>
          </a:prstGeom>
          <a:solidFill>
            <a:srgbClr val="DAD4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000" dirty="0">
                <a:solidFill>
                  <a:srgbClr val="463C42"/>
                </a:solidFill>
                <a:latin typeface="Arial Narrow" pitchFamily="34" charset="0"/>
              </a:rPr>
              <a:t>  6.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İklim Değişikliği Fırsatları</a:t>
            </a:r>
            <a:endParaRPr lang="en-US" sz="2000" dirty="0">
              <a:solidFill>
                <a:srgbClr val="463C42"/>
              </a:solidFill>
              <a:latin typeface="Arial Narrow" pitchFamily="34" charset="0"/>
            </a:endParaRPr>
          </a:p>
        </p:txBody>
      </p:sp>
      <p:sp>
        <p:nvSpPr>
          <p:cNvPr id="55308" name="Rectangle 4"/>
          <p:cNvSpPr txBox="1">
            <a:spLocks noChangeArrowheads="1"/>
          </p:cNvSpPr>
          <p:nvPr/>
        </p:nvSpPr>
        <p:spPr bwMode="auto">
          <a:xfrm>
            <a:off x="323850" y="4181624"/>
            <a:ext cx="8435975" cy="465137"/>
          </a:xfrm>
          <a:prstGeom prst="rect">
            <a:avLst/>
          </a:prstGeom>
          <a:solidFill>
            <a:srgbClr val="6E5D6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8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  <a:latin typeface="Arial Narrow" pitchFamily="34" charset="0"/>
              </a:rPr>
              <a:t>Emisyonlar</a:t>
            </a: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5309" name="Rectangle 4"/>
          <p:cNvSpPr txBox="1">
            <a:spLocks noChangeArrowheads="1"/>
          </p:cNvSpPr>
          <p:nvPr/>
        </p:nvSpPr>
        <p:spPr bwMode="auto">
          <a:xfrm>
            <a:off x="600075" y="4718199"/>
            <a:ext cx="3827463" cy="288925"/>
          </a:xfrm>
          <a:prstGeom prst="rect">
            <a:avLst/>
          </a:prstGeom>
          <a:solidFill>
            <a:srgbClr val="DAD4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000" dirty="0">
                <a:solidFill>
                  <a:srgbClr val="463C42"/>
                </a:solidFill>
                <a:latin typeface="Arial Narrow" pitchFamily="34" charset="0"/>
              </a:rPr>
              <a:t>  7.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Metododoloji</a:t>
            </a:r>
            <a:endParaRPr lang="en-US" sz="2000" dirty="0">
              <a:solidFill>
                <a:srgbClr val="463C42"/>
              </a:solidFill>
              <a:latin typeface="Arial Narrow" pitchFamily="34" charset="0"/>
            </a:endParaRPr>
          </a:p>
        </p:txBody>
      </p:sp>
      <p:sp>
        <p:nvSpPr>
          <p:cNvPr id="55310" name="Rectangle 4"/>
          <p:cNvSpPr txBox="1">
            <a:spLocks noChangeArrowheads="1"/>
          </p:cNvSpPr>
          <p:nvPr/>
        </p:nvSpPr>
        <p:spPr bwMode="auto">
          <a:xfrm>
            <a:off x="611188" y="5084911"/>
            <a:ext cx="3829050" cy="287338"/>
          </a:xfrm>
          <a:prstGeom prst="rect">
            <a:avLst/>
          </a:prstGeom>
          <a:solidFill>
            <a:srgbClr val="DAD4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000" dirty="0">
                <a:solidFill>
                  <a:srgbClr val="463C42"/>
                </a:solidFill>
                <a:latin typeface="Arial Narrow" pitchFamily="34" charset="0"/>
              </a:rPr>
              <a:t>  8.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Emisyon Verileri</a:t>
            </a:r>
            <a:endParaRPr lang="en-US" sz="2000" dirty="0">
              <a:solidFill>
                <a:srgbClr val="463C42"/>
              </a:solidFill>
              <a:latin typeface="Arial Narrow" pitchFamily="34" charset="0"/>
            </a:endParaRPr>
          </a:p>
        </p:txBody>
      </p:sp>
      <p:sp>
        <p:nvSpPr>
          <p:cNvPr id="55311" name="Rectangle 4"/>
          <p:cNvSpPr txBox="1">
            <a:spLocks noChangeArrowheads="1"/>
          </p:cNvSpPr>
          <p:nvPr/>
        </p:nvSpPr>
        <p:spPr bwMode="auto">
          <a:xfrm>
            <a:off x="611188" y="5445274"/>
            <a:ext cx="3829050" cy="287337"/>
          </a:xfrm>
          <a:prstGeom prst="rect">
            <a:avLst/>
          </a:prstGeom>
          <a:solidFill>
            <a:srgbClr val="DAD4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000" dirty="0">
                <a:solidFill>
                  <a:srgbClr val="463C42"/>
                </a:solidFill>
                <a:latin typeface="Arial Narrow" pitchFamily="34" charset="0"/>
              </a:rPr>
              <a:t>  9.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Kapsam </a:t>
            </a:r>
            <a:r>
              <a:rPr lang="en-GB" sz="2000" dirty="0" smtClean="0">
                <a:solidFill>
                  <a:srgbClr val="463C42"/>
                </a:solidFill>
                <a:latin typeface="Arial Narrow" pitchFamily="34" charset="0"/>
              </a:rPr>
              <a:t>1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Emisyon Dağılımı</a:t>
            </a:r>
            <a:endParaRPr lang="en-US" sz="2000" dirty="0">
              <a:solidFill>
                <a:srgbClr val="463C42"/>
              </a:solidFill>
              <a:latin typeface="Arial Narrow" pitchFamily="34" charset="0"/>
            </a:endParaRPr>
          </a:p>
        </p:txBody>
      </p:sp>
      <p:sp>
        <p:nvSpPr>
          <p:cNvPr id="55312" name="Rectangle 4"/>
          <p:cNvSpPr txBox="1">
            <a:spLocks noChangeArrowheads="1"/>
          </p:cNvSpPr>
          <p:nvPr/>
        </p:nvSpPr>
        <p:spPr bwMode="auto">
          <a:xfrm>
            <a:off x="611188" y="5805636"/>
            <a:ext cx="3829050" cy="287338"/>
          </a:xfrm>
          <a:prstGeom prst="rect">
            <a:avLst/>
          </a:prstGeom>
          <a:solidFill>
            <a:srgbClr val="DAD4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000" dirty="0">
                <a:solidFill>
                  <a:srgbClr val="463C42"/>
                </a:solidFill>
                <a:latin typeface="Arial Narrow" pitchFamily="34" charset="0"/>
              </a:rPr>
              <a:t> 10.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Kapsam </a:t>
            </a:r>
            <a:r>
              <a:rPr lang="en-GB" sz="2000" dirty="0" smtClean="0">
                <a:solidFill>
                  <a:srgbClr val="463C42"/>
                </a:solidFill>
                <a:latin typeface="Arial Narrow" pitchFamily="34" charset="0"/>
              </a:rPr>
              <a:t>2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Emisyon Dağılımı</a:t>
            </a:r>
            <a:endParaRPr lang="en-US" sz="2000" dirty="0">
              <a:solidFill>
                <a:srgbClr val="463C42"/>
              </a:solidFill>
              <a:latin typeface="Arial Narrow" pitchFamily="34" charset="0"/>
            </a:endParaRPr>
          </a:p>
        </p:txBody>
      </p:sp>
      <p:sp>
        <p:nvSpPr>
          <p:cNvPr id="55313" name="Rectangle 4"/>
          <p:cNvSpPr txBox="1">
            <a:spLocks noChangeArrowheads="1"/>
          </p:cNvSpPr>
          <p:nvPr/>
        </p:nvSpPr>
        <p:spPr bwMode="auto">
          <a:xfrm>
            <a:off x="611188" y="6164411"/>
            <a:ext cx="3829050" cy="288925"/>
          </a:xfrm>
          <a:prstGeom prst="rect">
            <a:avLst/>
          </a:prstGeom>
          <a:solidFill>
            <a:srgbClr val="DAD4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000" dirty="0">
                <a:solidFill>
                  <a:srgbClr val="463C42"/>
                </a:solidFill>
                <a:latin typeface="Arial Narrow" pitchFamily="34" charset="0"/>
              </a:rPr>
              <a:t> 11.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Kapsam </a:t>
            </a:r>
            <a:r>
              <a:rPr lang="en-GB" sz="2000" dirty="0" smtClean="0">
                <a:solidFill>
                  <a:srgbClr val="463C42"/>
                </a:solidFill>
                <a:latin typeface="Arial Narrow" pitchFamily="34" charset="0"/>
              </a:rPr>
              <a:t>2 </a:t>
            </a:r>
            <a:r>
              <a:rPr lang="en-GB" sz="2000" dirty="0">
                <a:solidFill>
                  <a:srgbClr val="463C42"/>
                </a:solidFill>
                <a:latin typeface="Arial Narrow" pitchFamily="34" charset="0"/>
              </a:rPr>
              <a:t>–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Sözleşme Kaynaklı </a:t>
            </a:r>
            <a:endParaRPr lang="en-US" sz="2000" dirty="0">
              <a:solidFill>
                <a:srgbClr val="463C42"/>
              </a:solidFill>
              <a:latin typeface="Arial Narrow" pitchFamily="34" charset="0"/>
            </a:endParaRPr>
          </a:p>
        </p:txBody>
      </p:sp>
      <p:sp>
        <p:nvSpPr>
          <p:cNvPr id="55314" name="Rectangle 4"/>
          <p:cNvSpPr txBox="1">
            <a:spLocks noChangeArrowheads="1"/>
          </p:cNvSpPr>
          <p:nvPr/>
        </p:nvSpPr>
        <p:spPr bwMode="auto">
          <a:xfrm>
            <a:off x="4919663" y="4724549"/>
            <a:ext cx="3829050" cy="288925"/>
          </a:xfrm>
          <a:prstGeom prst="rect">
            <a:avLst/>
          </a:prstGeom>
          <a:solidFill>
            <a:srgbClr val="DAD4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000" dirty="0">
                <a:solidFill>
                  <a:srgbClr val="463C42"/>
                </a:solidFill>
                <a:latin typeface="Arial Narrow" pitchFamily="34" charset="0"/>
              </a:rPr>
              <a:t> 12.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Enerji</a:t>
            </a:r>
            <a:endParaRPr lang="en-US" sz="2000" dirty="0">
              <a:solidFill>
                <a:srgbClr val="463C42"/>
              </a:solidFill>
              <a:latin typeface="Arial Narrow" pitchFamily="34" charset="0"/>
            </a:endParaRPr>
          </a:p>
        </p:txBody>
      </p:sp>
      <p:sp>
        <p:nvSpPr>
          <p:cNvPr id="55315" name="Rectangle 4"/>
          <p:cNvSpPr txBox="1">
            <a:spLocks noChangeArrowheads="1"/>
          </p:cNvSpPr>
          <p:nvPr/>
        </p:nvSpPr>
        <p:spPr bwMode="auto">
          <a:xfrm>
            <a:off x="4932363" y="5084911"/>
            <a:ext cx="3827462" cy="287338"/>
          </a:xfrm>
          <a:prstGeom prst="rect">
            <a:avLst/>
          </a:prstGeom>
          <a:solidFill>
            <a:srgbClr val="DAD4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000" dirty="0">
                <a:solidFill>
                  <a:srgbClr val="463C42"/>
                </a:solidFill>
                <a:latin typeface="Arial Narrow" pitchFamily="34" charset="0"/>
              </a:rPr>
              <a:t> 13.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Emisyonlar Performansı</a:t>
            </a:r>
            <a:endParaRPr lang="en-US" sz="2000" dirty="0">
              <a:solidFill>
                <a:srgbClr val="463C42"/>
              </a:solidFill>
              <a:latin typeface="Arial Narrow" pitchFamily="34" charset="0"/>
            </a:endParaRPr>
          </a:p>
        </p:txBody>
      </p:sp>
      <p:sp>
        <p:nvSpPr>
          <p:cNvPr id="55316" name="Rectangle 4"/>
          <p:cNvSpPr txBox="1">
            <a:spLocks noChangeArrowheads="1"/>
          </p:cNvSpPr>
          <p:nvPr/>
        </p:nvSpPr>
        <p:spPr bwMode="auto">
          <a:xfrm>
            <a:off x="4919663" y="5445274"/>
            <a:ext cx="3829050" cy="287337"/>
          </a:xfrm>
          <a:prstGeom prst="rect">
            <a:avLst/>
          </a:prstGeom>
          <a:solidFill>
            <a:srgbClr val="DAD4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000" dirty="0">
                <a:solidFill>
                  <a:srgbClr val="463C42"/>
                </a:solidFill>
                <a:latin typeface="Arial Narrow" pitchFamily="34" charset="0"/>
              </a:rPr>
              <a:t> 14.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Karbon Ticareti</a:t>
            </a:r>
            <a:endParaRPr lang="en-US" sz="2000" dirty="0">
              <a:solidFill>
                <a:srgbClr val="463C42"/>
              </a:solidFill>
              <a:latin typeface="Arial Narrow" pitchFamily="34" charset="0"/>
            </a:endParaRPr>
          </a:p>
        </p:txBody>
      </p:sp>
      <p:sp>
        <p:nvSpPr>
          <p:cNvPr id="55317" name="Rectangle 4"/>
          <p:cNvSpPr txBox="1">
            <a:spLocks noChangeArrowheads="1"/>
          </p:cNvSpPr>
          <p:nvPr/>
        </p:nvSpPr>
        <p:spPr bwMode="auto">
          <a:xfrm>
            <a:off x="4919663" y="5805636"/>
            <a:ext cx="3829050" cy="287338"/>
          </a:xfrm>
          <a:prstGeom prst="rect">
            <a:avLst/>
          </a:prstGeom>
          <a:solidFill>
            <a:srgbClr val="DAD4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en-GB" sz="2000" dirty="0">
                <a:solidFill>
                  <a:srgbClr val="463C42"/>
                </a:solidFill>
                <a:latin typeface="Arial Narrow" pitchFamily="34" charset="0"/>
              </a:rPr>
              <a:t> 15. 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Kapsam </a:t>
            </a:r>
            <a:r>
              <a:rPr lang="en-GB" sz="2000" dirty="0" smtClean="0">
                <a:solidFill>
                  <a:srgbClr val="463C42"/>
                </a:solidFill>
                <a:latin typeface="Arial Narrow" pitchFamily="34" charset="0"/>
              </a:rPr>
              <a:t>3</a:t>
            </a:r>
            <a:r>
              <a:rPr lang="tr-TR" sz="2000" dirty="0" smtClean="0">
                <a:solidFill>
                  <a:srgbClr val="463C42"/>
                </a:solidFill>
                <a:latin typeface="Arial Narrow" pitchFamily="34" charset="0"/>
              </a:rPr>
              <a:t> Emisyonları</a:t>
            </a:r>
            <a:r>
              <a:rPr lang="en-GB" sz="2000" dirty="0" smtClean="0">
                <a:solidFill>
                  <a:srgbClr val="463C42"/>
                </a:solidFill>
                <a:latin typeface="Arial Narrow" pitchFamily="34" charset="0"/>
              </a:rPr>
              <a:t> </a:t>
            </a:r>
            <a:endParaRPr lang="en-US" sz="2000" dirty="0">
              <a:solidFill>
                <a:srgbClr val="463C4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 txBox="1">
            <a:spLocks noChangeArrowheads="1"/>
          </p:cNvSpPr>
          <p:nvPr/>
        </p:nvSpPr>
        <p:spPr bwMode="auto">
          <a:xfrm>
            <a:off x="323850" y="980728"/>
            <a:ext cx="8501063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55600" indent="-355600"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000" dirty="0" smtClean="0">
                <a:solidFill>
                  <a:srgbClr val="002147"/>
                </a:solidFill>
                <a:latin typeface="Arial Narrow" pitchFamily="34" charset="0"/>
              </a:rPr>
              <a:t>Yasal değişikliklerden kaynaklanan riskler</a:t>
            </a:r>
          </a:p>
          <a:p>
            <a:pPr marL="812800" lvl="1" indent="-355600"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000" dirty="0" smtClean="0">
                <a:solidFill>
                  <a:srgbClr val="002147"/>
                </a:solidFill>
                <a:latin typeface="Arial Narrow" pitchFamily="34" charset="0"/>
              </a:rPr>
              <a:t>Uluslararası sözleşmeler </a:t>
            </a:r>
          </a:p>
          <a:p>
            <a:pPr marL="812800" lvl="1" indent="-355600"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000" dirty="0" smtClean="0">
                <a:solidFill>
                  <a:srgbClr val="002147"/>
                </a:solidFill>
                <a:latin typeface="Arial Narrow" pitchFamily="34" charset="0"/>
              </a:rPr>
              <a:t>Hava kirliliği limitleri</a:t>
            </a:r>
          </a:p>
          <a:p>
            <a:pPr marL="812800" lvl="1" indent="-355600"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000" dirty="0" smtClean="0">
                <a:solidFill>
                  <a:srgbClr val="002147"/>
                </a:solidFill>
                <a:latin typeface="Arial Narrow" pitchFamily="34" charset="0"/>
              </a:rPr>
              <a:t>Karbon vergileri </a:t>
            </a:r>
          </a:p>
          <a:p>
            <a:pPr marL="812800" lvl="1" indent="-355600"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000" dirty="0" smtClean="0">
                <a:solidFill>
                  <a:srgbClr val="002147"/>
                </a:solidFill>
                <a:latin typeface="Arial Narrow" pitchFamily="34" charset="0"/>
              </a:rPr>
              <a:t>Emisyon ticaret mekanizmaları</a:t>
            </a:r>
          </a:p>
          <a:p>
            <a:pPr marL="812800" lvl="1" indent="-355600"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000" dirty="0" smtClean="0">
                <a:solidFill>
                  <a:srgbClr val="002147"/>
                </a:solidFill>
                <a:latin typeface="Arial Narrow" pitchFamily="34" charset="0"/>
              </a:rPr>
              <a:t>Emisyon verilerini raporlama  yükümlülükleri</a:t>
            </a:r>
          </a:p>
          <a:p>
            <a:pPr marL="812800" lvl="1" indent="-355600"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000" dirty="0" smtClean="0">
                <a:solidFill>
                  <a:srgbClr val="002147"/>
                </a:solidFill>
                <a:latin typeface="Arial Narrow" pitchFamily="34" charset="0"/>
              </a:rPr>
              <a:t>Yakıt ve enerji düzenlemeleri</a:t>
            </a:r>
          </a:p>
          <a:p>
            <a:pPr marL="812800" lvl="1" indent="-355600"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000" dirty="0" smtClean="0">
                <a:solidFill>
                  <a:srgbClr val="002147"/>
                </a:solidFill>
                <a:latin typeface="Arial Narrow" pitchFamily="34" charset="0"/>
              </a:rPr>
              <a:t>Ürünlerin enerji verimliliğine yönelik düzenlemeler</a:t>
            </a:r>
          </a:p>
          <a:p>
            <a:pPr marL="812800" lvl="1" indent="-355600"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000" dirty="0" smtClean="0">
                <a:solidFill>
                  <a:srgbClr val="002147"/>
                </a:solidFill>
                <a:latin typeface="Arial Narrow" pitchFamily="34" charset="0"/>
              </a:rPr>
              <a:t>Ürün etiketleme düzenlemeleri ve standartları</a:t>
            </a:r>
          </a:p>
          <a:p>
            <a:pPr marL="812800" lvl="1" indent="-355600"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000" dirty="0" smtClean="0">
                <a:solidFill>
                  <a:srgbClr val="002147"/>
                </a:solidFill>
                <a:latin typeface="Arial Narrow" pitchFamily="34" charset="0"/>
              </a:rPr>
              <a:t>Gönüllü sözleşmeler</a:t>
            </a:r>
          </a:p>
          <a:p>
            <a:pPr marL="812800" lvl="1" indent="-355600"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000" dirty="0" smtClean="0">
                <a:solidFill>
                  <a:srgbClr val="002147"/>
                </a:solidFill>
                <a:latin typeface="Arial Narrow" pitchFamily="34" charset="0"/>
              </a:rPr>
              <a:t>Genel çervre düzenlemeleri</a:t>
            </a:r>
          </a:p>
          <a:p>
            <a:pPr marL="812800" lvl="1" indent="-355600"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000" dirty="0" smtClean="0">
                <a:solidFill>
                  <a:srgbClr val="002147"/>
                </a:solidFill>
                <a:latin typeface="Arial Narrow" pitchFamily="34" charset="0"/>
              </a:rPr>
              <a:t>Yeni düzenleme çerçevesindeki belirsizlik</a:t>
            </a:r>
            <a:endParaRPr lang="en-GB" sz="2000" dirty="0" smtClean="0">
              <a:solidFill>
                <a:srgbClr val="002147"/>
              </a:solidFill>
              <a:latin typeface="Arial Narrow" pitchFamily="34" charset="0"/>
            </a:endParaRPr>
          </a:p>
          <a:p>
            <a:pPr marL="355600" indent="-355600">
              <a:lnSpc>
                <a:spcPct val="80000"/>
              </a:lnSpc>
              <a:buFont typeface="Arial" charset="0"/>
              <a:buChar char="•"/>
              <a:defRPr/>
            </a:pPr>
            <a:endParaRPr lang="en-GB" sz="2000" dirty="0">
              <a:solidFill>
                <a:srgbClr val="002147"/>
              </a:solidFill>
              <a:latin typeface="Arial Narrow" pitchFamily="34" charset="0"/>
            </a:endParaRPr>
          </a:p>
          <a:p>
            <a:pPr marL="355600" indent="-355600">
              <a:lnSpc>
                <a:spcPct val="80000"/>
              </a:lnSpc>
              <a:defRPr/>
            </a:pPr>
            <a:endParaRPr lang="en-GB" sz="2400" dirty="0">
              <a:solidFill>
                <a:srgbClr val="002147"/>
              </a:solidFill>
              <a:latin typeface="Arial Narrow" pitchFamily="34" charset="0"/>
            </a:endParaRPr>
          </a:p>
          <a:p>
            <a:pPr marL="355600" indent="-355600">
              <a:lnSpc>
                <a:spcPct val="80000"/>
              </a:lnSpc>
              <a:buFont typeface="Arial" charset="0"/>
              <a:buChar char="•"/>
              <a:defRPr/>
            </a:pPr>
            <a:endParaRPr lang="en-GB" sz="2400" dirty="0">
              <a:solidFill>
                <a:srgbClr val="002147"/>
              </a:solidFill>
              <a:latin typeface="Arial Narrow" pitchFamily="34" charset="0"/>
            </a:endParaRPr>
          </a:p>
          <a:p>
            <a:pPr marL="355600" indent="-355600">
              <a:lnSpc>
                <a:spcPct val="80000"/>
              </a:lnSpc>
              <a:buFont typeface="Arial" charset="0"/>
              <a:buNone/>
              <a:defRPr/>
            </a:pPr>
            <a:endParaRPr lang="en-GB" sz="2800" b="1" dirty="0">
              <a:solidFill>
                <a:srgbClr val="88898C"/>
              </a:solidFill>
              <a:latin typeface="Arial Narrow" pitchFamily="34" charset="0"/>
            </a:endParaRPr>
          </a:p>
          <a:p>
            <a:pPr marL="355600" indent="-355600">
              <a:lnSpc>
                <a:spcPct val="80000"/>
              </a:lnSpc>
              <a:buFont typeface="Arial" charset="0"/>
              <a:buNone/>
              <a:defRPr/>
            </a:pPr>
            <a:endParaRPr lang="en-US" sz="2800" b="1" dirty="0">
              <a:solidFill>
                <a:srgbClr val="88898C"/>
              </a:solidFill>
              <a:latin typeface="Arial Narrow" pitchFamily="34" charset="0"/>
            </a:endParaRPr>
          </a:p>
        </p:txBody>
      </p:sp>
      <p:sp>
        <p:nvSpPr>
          <p:cNvPr id="80900" name="Rectangle 4"/>
          <p:cNvSpPr txBox="1">
            <a:spLocks noChangeArrowheads="1"/>
          </p:cNvSpPr>
          <p:nvPr/>
        </p:nvSpPr>
        <p:spPr bwMode="auto">
          <a:xfrm>
            <a:off x="323850" y="302295"/>
            <a:ext cx="8496300" cy="606425"/>
          </a:xfrm>
          <a:prstGeom prst="rect">
            <a:avLst/>
          </a:prstGeom>
          <a:solidFill>
            <a:srgbClr val="007DC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r>
              <a:rPr lang="tr-TR" sz="28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  <a:latin typeface="Arial Narrow" pitchFamily="34" charset="0"/>
              </a:rPr>
              <a:t>Türkiye’deki şirketler için riskler ve fırsatlar</a:t>
            </a: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81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 txBox="1">
            <a:spLocks noChangeArrowheads="1"/>
          </p:cNvSpPr>
          <p:nvPr/>
        </p:nvSpPr>
        <p:spPr bwMode="auto">
          <a:xfrm>
            <a:off x="323850" y="302295"/>
            <a:ext cx="8496300" cy="606425"/>
          </a:xfrm>
          <a:prstGeom prst="rect">
            <a:avLst/>
          </a:prstGeom>
          <a:solidFill>
            <a:srgbClr val="007DC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80000"/>
              </a:spcAft>
            </a:pP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7024</TotalTime>
  <Words>317</Words>
  <Application>Microsoft Office PowerPoint</Application>
  <PresentationFormat>On-screen Show (4:3)</PresentationFormat>
  <Paragraphs>77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EN İYİ UYGULAMALAR KİTAPÇIĞI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Rufus Leonard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SStorey</dc:creator>
  <cp:lastModifiedBy>SUUSER</cp:lastModifiedBy>
  <cp:revision>436</cp:revision>
  <cp:lastPrinted>2012-01-23T13:00:13Z</cp:lastPrinted>
  <dcterms:created xsi:type="dcterms:W3CDTF">2008-07-08T15:23:57Z</dcterms:created>
  <dcterms:modified xsi:type="dcterms:W3CDTF">2012-03-08T06:02:31Z</dcterms:modified>
</cp:coreProperties>
</file>